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7" r:id="rId4"/>
    <p:sldId id="263" r:id="rId5"/>
    <p:sldId id="268" r:id="rId6"/>
    <p:sldId id="258" r:id="rId7"/>
    <p:sldId id="257" r:id="rId8"/>
    <p:sldId id="262" r:id="rId9"/>
    <p:sldId id="261" r:id="rId10"/>
    <p:sldId id="265" r:id="rId11"/>
    <p:sldId id="266" r:id="rId12"/>
  </p:sldIdLst>
  <p:sldSz cx="18288000" cy="10287000"/>
  <p:notesSz cx="6858000" cy="9144000"/>
  <p:embeddedFontLst>
    <p:embeddedFont>
      <p:font typeface="Aharoni" panose="02010803020104030203" pitchFamily="2" charset="-79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64"/>
    <a:srgbClr val="F65C6A"/>
    <a:srgbClr val="FF5669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>
        <p:scale>
          <a:sx n="25" d="100"/>
          <a:sy n="25" d="100"/>
        </p:scale>
        <p:origin x="504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Презентацията успоредно в процеса на работа</a:t>
            </a:r>
          </a:p>
          <a:p>
            <a:r>
              <a:rPr lang="bg-BG" dirty="0" err="1"/>
              <a:t>Мони</a:t>
            </a:r>
            <a:r>
              <a:rPr lang="bg-BG" dirty="0"/>
              <a:t>: база данни</a:t>
            </a:r>
          </a:p>
          <a:p>
            <a:r>
              <a:rPr lang="bg-BG" dirty="0"/>
              <a:t>Йони: презентация, дизайн и довършване на </a:t>
            </a:r>
            <a:r>
              <a:rPr lang="en-US" dirty="0"/>
              <a:t>log in/sign up</a:t>
            </a:r>
          </a:p>
          <a:p>
            <a:r>
              <a:rPr lang="bg-BG" dirty="0"/>
              <a:t>Лили и Или: визуализират данни и работа с </a:t>
            </a:r>
            <a:r>
              <a:rPr lang="en-US" dirty="0"/>
              <a:t>API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104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Реално как работи да опишем и как се </a:t>
            </a:r>
            <a:r>
              <a:rPr lang="bg-BG" dirty="0" err="1"/>
              <a:t>навръзват</a:t>
            </a:r>
            <a:r>
              <a:rPr lang="bg-BG" dirty="0"/>
              <a:t> технологиите. </a:t>
            </a:r>
            <a:r>
              <a:rPr lang="en-US" dirty="0"/>
              <a:t>OCR-a </a:t>
            </a:r>
            <a:r>
              <a:rPr lang="bg-BG" dirty="0"/>
              <a:t>на Лили за </a:t>
            </a:r>
            <a:r>
              <a:rPr lang="en-US" dirty="0"/>
              <a:t>photo-to-text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02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1.pn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2.jpeg"/><Relationship Id="rId4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07EA1F-0A9C-A0E2-3FAE-7107010E1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6898" y="-117650"/>
            <a:ext cx="20025360" cy="1251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37719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Quizify</a:t>
            </a:r>
            <a:endParaRPr lang="en-US" sz="13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52625" y="5372100"/>
            <a:ext cx="10782750" cy="156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FIXXXXER</a:t>
            </a:r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A1A19047-46C3-A204-596C-FB117B163CC3}"/>
              </a:ext>
            </a:extLst>
          </p:cNvPr>
          <p:cNvSpPr/>
          <p:nvPr/>
        </p:nvSpPr>
        <p:spPr>
          <a:xfrm>
            <a:off x="31298787" y="3076054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7EA688F-7F3F-35A1-32E8-6637EBF76A27}"/>
              </a:ext>
            </a:extLst>
          </p:cNvPr>
          <p:cNvSpPr/>
          <p:nvPr/>
        </p:nvSpPr>
        <p:spPr>
          <a:xfrm>
            <a:off x="27977407" y="3269300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DA80D0A-208B-FAEE-633F-10647D5727F0}"/>
              </a:ext>
            </a:extLst>
          </p:cNvPr>
          <p:cNvSpPr/>
          <p:nvPr/>
        </p:nvSpPr>
        <p:spPr>
          <a:xfrm>
            <a:off x="20757485" y="3094248"/>
            <a:ext cx="3407776" cy="3478770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51675679-4D3A-4852-9901-566864FF1DAB}"/>
              </a:ext>
            </a:extLst>
          </p:cNvPr>
          <p:cNvSpPr/>
          <p:nvPr/>
        </p:nvSpPr>
        <p:spPr>
          <a:xfrm>
            <a:off x="24472207" y="3323417"/>
            <a:ext cx="3227772" cy="2865319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615" b="-7615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65112050-FE6E-0F97-39CC-5B57E4DD5FF2}"/>
              </a:ext>
            </a:extLst>
          </p:cNvPr>
          <p:cNvSpPr/>
          <p:nvPr/>
        </p:nvSpPr>
        <p:spPr>
          <a:xfrm>
            <a:off x="17830800" y="3272343"/>
            <a:ext cx="3715265" cy="3122579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613" b="-7613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E0069-C259-835F-7A23-2A22C328EFAC}"/>
              </a:ext>
            </a:extLst>
          </p:cNvPr>
          <p:cNvSpPr txBox="1"/>
          <p:nvPr/>
        </p:nvSpPr>
        <p:spPr>
          <a:xfrm>
            <a:off x="18439544" y="6811586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Моника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Георгиева 10А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8BE5-0430-9280-BF63-2A6AFD9994D2}"/>
              </a:ext>
            </a:extLst>
          </p:cNvPr>
          <p:cNvSpPr txBox="1"/>
          <p:nvPr/>
        </p:nvSpPr>
        <p:spPr>
          <a:xfrm>
            <a:off x="21453749" y="6777921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Илина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Цанова 10А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716DE-A517-8898-570B-ECB8AFA762A3}"/>
              </a:ext>
            </a:extLst>
          </p:cNvPr>
          <p:cNvSpPr txBox="1"/>
          <p:nvPr/>
        </p:nvSpPr>
        <p:spPr>
          <a:xfrm>
            <a:off x="25003733" y="6748850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Лили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Шишкова 10Г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3CBA3-CA42-1858-D630-784C2C81E8C2}"/>
              </a:ext>
            </a:extLst>
          </p:cNvPr>
          <p:cNvSpPr txBox="1"/>
          <p:nvPr/>
        </p:nvSpPr>
        <p:spPr>
          <a:xfrm>
            <a:off x="28250495" y="6736001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Йоана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Ризова 10Г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3119E-F722-2EED-AEEB-CC374E34F2B1}"/>
              </a:ext>
            </a:extLst>
          </p:cNvPr>
          <p:cNvSpPr txBox="1"/>
          <p:nvPr/>
        </p:nvSpPr>
        <p:spPr>
          <a:xfrm>
            <a:off x="31990595" y="6748850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Мартин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Димитров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94C63D72-B30C-CDC2-654E-239B743A41AD}"/>
              </a:ext>
            </a:extLst>
          </p:cNvPr>
          <p:cNvSpPr txBox="1"/>
          <p:nvPr/>
        </p:nvSpPr>
        <p:spPr>
          <a:xfrm>
            <a:off x="1424356" y="-1333500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нас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A09698F0-B94D-2CA1-C6BE-66EA9764FFED}"/>
              </a:ext>
            </a:extLst>
          </p:cNvPr>
          <p:cNvSpPr/>
          <p:nvPr/>
        </p:nvSpPr>
        <p:spPr>
          <a:xfrm rot="-10800000" flipH="1">
            <a:off x="-2108902" y="9944100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10"/>
            <a:stretch>
              <a:fillRect r="-87105" b="-336896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F6C15F79-E0F9-F855-B850-2CC9E8D9BD75}"/>
              </a:ext>
            </a:extLst>
          </p:cNvPr>
          <p:cNvSpPr/>
          <p:nvPr/>
        </p:nvSpPr>
        <p:spPr>
          <a:xfrm flipH="1" flipV="1">
            <a:off x="17476754" y="-1638300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10"/>
            <a:stretch>
              <a:fillRect t="-244602" r="-176648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943F876C-F599-9887-AFE2-7A7254BCD9B2}"/>
              </a:ext>
            </a:extLst>
          </p:cNvPr>
          <p:cNvSpPr/>
          <p:nvPr/>
        </p:nvSpPr>
        <p:spPr>
          <a:xfrm>
            <a:off x="14121730" y="7429500"/>
            <a:ext cx="6299870" cy="4892060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</a:t>
            </a:r>
            <a:r>
              <a:rPr lang="bg-BG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38E018-0B13-8AED-DDA9-9C1B8A36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4681" y="-1028700"/>
            <a:ext cx="21717000" cy="135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3" name="TextBox 3"/>
          <p:cNvSpPr txBox="1"/>
          <p:nvPr/>
        </p:nvSpPr>
        <p:spPr>
          <a:xfrm>
            <a:off x="1424356" y="805337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нас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B2FD5E02-EF68-13AE-903A-A42351FADB6F}"/>
              </a:ext>
            </a:extLst>
          </p:cNvPr>
          <p:cNvSpPr/>
          <p:nvPr/>
        </p:nvSpPr>
        <p:spPr>
          <a:xfrm>
            <a:off x="13379780" y="3076054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83371C9-F9C6-5D8B-DA4F-1B85857D0581}"/>
              </a:ext>
            </a:extLst>
          </p:cNvPr>
          <p:cNvSpPr/>
          <p:nvPr/>
        </p:nvSpPr>
        <p:spPr>
          <a:xfrm>
            <a:off x="10058400" y="3269300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257E7DC7-098A-9D27-2FCE-A7E2E9DECF1F}"/>
              </a:ext>
            </a:extLst>
          </p:cNvPr>
          <p:cNvSpPr/>
          <p:nvPr/>
        </p:nvSpPr>
        <p:spPr>
          <a:xfrm>
            <a:off x="2838478" y="3094248"/>
            <a:ext cx="3407776" cy="3478770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3F32CEF-C56B-9B71-0FF3-DB0762E784CB}"/>
              </a:ext>
            </a:extLst>
          </p:cNvPr>
          <p:cNvSpPr/>
          <p:nvPr/>
        </p:nvSpPr>
        <p:spPr>
          <a:xfrm>
            <a:off x="6553200" y="3323417"/>
            <a:ext cx="3227772" cy="2865319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615" b="-7615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49ED0FE-9F6A-BFBE-E0DD-129C83F18535}"/>
              </a:ext>
            </a:extLst>
          </p:cNvPr>
          <p:cNvSpPr/>
          <p:nvPr/>
        </p:nvSpPr>
        <p:spPr>
          <a:xfrm>
            <a:off x="-88207" y="3272343"/>
            <a:ext cx="3715265" cy="3122579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613" b="-7613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B45A0-0D5B-85ED-A824-D7CC0FCAC2A3}"/>
              </a:ext>
            </a:extLst>
          </p:cNvPr>
          <p:cNvSpPr txBox="1"/>
          <p:nvPr/>
        </p:nvSpPr>
        <p:spPr>
          <a:xfrm>
            <a:off x="520537" y="6811586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Моника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Георгиева 10А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31CB62-6023-75A7-5771-9951BBA8450F}"/>
              </a:ext>
            </a:extLst>
          </p:cNvPr>
          <p:cNvSpPr txBox="1"/>
          <p:nvPr/>
        </p:nvSpPr>
        <p:spPr>
          <a:xfrm>
            <a:off x="3534742" y="6777921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Илина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Цанова 10А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715399-2AF3-9283-E1B4-2921D0B6BFE3}"/>
              </a:ext>
            </a:extLst>
          </p:cNvPr>
          <p:cNvSpPr txBox="1"/>
          <p:nvPr/>
        </p:nvSpPr>
        <p:spPr>
          <a:xfrm>
            <a:off x="7084726" y="6748850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Лили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Шишкова 10Г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988664-2C55-592E-EE4F-DA2982560609}"/>
              </a:ext>
            </a:extLst>
          </p:cNvPr>
          <p:cNvSpPr txBox="1"/>
          <p:nvPr/>
        </p:nvSpPr>
        <p:spPr>
          <a:xfrm>
            <a:off x="10331488" y="6736001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Йоана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Ризова 10Г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69A27-2B51-B2BB-D65F-76A7F135E120}"/>
              </a:ext>
            </a:extLst>
          </p:cNvPr>
          <p:cNvSpPr txBox="1"/>
          <p:nvPr/>
        </p:nvSpPr>
        <p:spPr>
          <a:xfrm>
            <a:off x="14071588" y="6748850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Мартин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Димитров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AB7D1497-54E1-1E35-2A97-52B08D0F5854}"/>
              </a:ext>
            </a:extLst>
          </p:cNvPr>
          <p:cNvSpPr txBox="1"/>
          <p:nvPr/>
        </p:nvSpPr>
        <p:spPr>
          <a:xfrm>
            <a:off x="152400" y="10297076"/>
            <a:ext cx="13557439" cy="79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</a:t>
            </a:r>
            <a:r>
              <a:rPr lang="bg-BG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</a:t>
            </a: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endParaRPr lang="en-US" sz="4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AF2E5981-C740-B547-0716-82CEE48C8D17}"/>
              </a:ext>
            </a:extLst>
          </p:cNvPr>
          <p:cNvSpPr/>
          <p:nvPr/>
        </p:nvSpPr>
        <p:spPr>
          <a:xfrm>
            <a:off x="12362621" y="5725600"/>
            <a:ext cx="6299870" cy="4892060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8" name="TextBox 8"/>
          <p:cNvSpPr txBox="1"/>
          <p:nvPr/>
        </p:nvSpPr>
        <p:spPr>
          <a:xfrm>
            <a:off x="152400" y="7603026"/>
            <a:ext cx="13557439" cy="79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</a:t>
            </a:r>
            <a:r>
              <a:rPr lang="bg-BG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</a:t>
            </a: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endParaRPr lang="en-US" sz="4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B2FD5E02-EF68-13AE-903A-A42351FADB6F}"/>
              </a:ext>
            </a:extLst>
          </p:cNvPr>
          <p:cNvSpPr/>
          <p:nvPr/>
        </p:nvSpPr>
        <p:spPr>
          <a:xfrm>
            <a:off x="13379780" y="2298794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83371C9-F9C6-5D8B-DA4F-1B85857D0581}"/>
              </a:ext>
            </a:extLst>
          </p:cNvPr>
          <p:cNvSpPr/>
          <p:nvPr/>
        </p:nvSpPr>
        <p:spPr>
          <a:xfrm>
            <a:off x="10058400" y="2492040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257E7DC7-098A-9D27-2FCE-A7E2E9DECF1F}"/>
              </a:ext>
            </a:extLst>
          </p:cNvPr>
          <p:cNvSpPr/>
          <p:nvPr/>
        </p:nvSpPr>
        <p:spPr>
          <a:xfrm>
            <a:off x="2838478" y="2316988"/>
            <a:ext cx="3407776" cy="3478770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3F32CEF-C56B-9B71-0FF3-DB0762E784CB}"/>
              </a:ext>
            </a:extLst>
          </p:cNvPr>
          <p:cNvSpPr/>
          <p:nvPr/>
        </p:nvSpPr>
        <p:spPr>
          <a:xfrm>
            <a:off x="6553200" y="2546157"/>
            <a:ext cx="3227772" cy="2865319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615" b="-7615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49ED0FE-9F6A-BFBE-E0DD-129C83F18535}"/>
              </a:ext>
            </a:extLst>
          </p:cNvPr>
          <p:cNvSpPr/>
          <p:nvPr/>
        </p:nvSpPr>
        <p:spPr>
          <a:xfrm>
            <a:off x="-88207" y="2495083"/>
            <a:ext cx="3715265" cy="3122579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613" b="-7613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B45A0-0D5B-85ED-A824-D7CC0FCAC2A3}"/>
              </a:ext>
            </a:extLst>
          </p:cNvPr>
          <p:cNvSpPr txBox="1"/>
          <p:nvPr/>
        </p:nvSpPr>
        <p:spPr>
          <a:xfrm>
            <a:off x="520537" y="6034326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Моника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Георгиева 10А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31CB62-6023-75A7-5771-9951BBA8450F}"/>
              </a:ext>
            </a:extLst>
          </p:cNvPr>
          <p:cNvSpPr txBox="1"/>
          <p:nvPr/>
        </p:nvSpPr>
        <p:spPr>
          <a:xfrm>
            <a:off x="3534742" y="6000661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Илина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Цанова 10А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715399-2AF3-9283-E1B4-2921D0B6BFE3}"/>
              </a:ext>
            </a:extLst>
          </p:cNvPr>
          <p:cNvSpPr txBox="1"/>
          <p:nvPr/>
        </p:nvSpPr>
        <p:spPr>
          <a:xfrm>
            <a:off x="7084726" y="5971590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Лили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Шишкова 10Г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988664-2C55-592E-EE4F-DA2982560609}"/>
              </a:ext>
            </a:extLst>
          </p:cNvPr>
          <p:cNvSpPr txBox="1"/>
          <p:nvPr/>
        </p:nvSpPr>
        <p:spPr>
          <a:xfrm>
            <a:off x="10331488" y="5958741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Йоана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Ризова 10Г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69A27-2B51-B2BB-D65F-76A7F135E120}"/>
              </a:ext>
            </a:extLst>
          </p:cNvPr>
          <p:cNvSpPr txBox="1"/>
          <p:nvPr/>
        </p:nvSpPr>
        <p:spPr>
          <a:xfrm>
            <a:off x="14071588" y="5971590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Мартин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Димитров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BE84D6C-0761-E19A-38E5-EED5B5891DAC}"/>
              </a:ext>
            </a:extLst>
          </p:cNvPr>
          <p:cNvSpPr txBox="1"/>
          <p:nvPr/>
        </p:nvSpPr>
        <p:spPr>
          <a:xfrm>
            <a:off x="1424356" y="805337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нас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568AE8EA-A1D4-F2CD-86F2-74F0FB629CA9}"/>
              </a:ext>
            </a:extLst>
          </p:cNvPr>
          <p:cNvSpPr/>
          <p:nvPr/>
        </p:nvSpPr>
        <p:spPr>
          <a:xfrm rot="3818776">
            <a:off x="-9650867" y="-516075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A2E782F6-A69D-5C50-8621-874E0E04AFF8}"/>
              </a:ext>
            </a:extLst>
          </p:cNvPr>
          <p:cNvSpPr txBox="1"/>
          <p:nvPr/>
        </p:nvSpPr>
        <p:spPr>
          <a:xfrm>
            <a:off x="4542366" y="583009"/>
            <a:ext cx="12194234" cy="1080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1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1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1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4ABBEF-5B21-8E9F-9086-7FE205CCAFBE}"/>
              </a:ext>
            </a:extLst>
          </p:cNvPr>
          <p:cNvSpPr txBox="1"/>
          <p:nvPr/>
        </p:nvSpPr>
        <p:spPr>
          <a:xfrm>
            <a:off x="1424356" y="14820900"/>
            <a:ext cx="80244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Индивидуални задачи</a:t>
            </a:r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16DA31EB-0019-DBA7-A18D-6D24A6CAD4E0}"/>
              </a:ext>
            </a:extLst>
          </p:cNvPr>
          <p:cNvSpPr/>
          <p:nvPr/>
        </p:nvSpPr>
        <p:spPr>
          <a:xfrm>
            <a:off x="12362621" y="5725600"/>
            <a:ext cx="6299870" cy="4892060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BF776-9843-9EAD-7692-7509609D56BD}"/>
              </a:ext>
            </a:extLst>
          </p:cNvPr>
          <p:cNvGrpSpPr/>
          <p:nvPr/>
        </p:nvGrpSpPr>
        <p:grpSpPr>
          <a:xfrm>
            <a:off x="3272342" y="10172700"/>
            <a:ext cx="11055146" cy="4942076"/>
            <a:chOff x="3272342" y="3009900"/>
            <a:chExt cx="11055146" cy="4942076"/>
          </a:xfrm>
        </p:grpSpPr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8051CE43-EA8D-E4DC-18F7-084F4BDC564A}"/>
                </a:ext>
              </a:extLst>
            </p:cNvPr>
            <p:cNvSpPr/>
            <p:nvPr/>
          </p:nvSpPr>
          <p:spPr>
            <a:xfrm>
              <a:off x="3272342" y="5274711"/>
              <a:ext cx="2895600" cy="957058"/>
            </a:xfrm>
            <a:prstGeom prst="chevron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05B24469-29C0-8F95-6E6D-8D1CB9509AA5}"/>
                </a:ext>
              </a:extLst>
            </p:cNvPr>
            <p:cNvSpPr/>
            <p:nvPr/>
          </p:nvSpPr>
          <p:spPr>
            <a:xfrm>
              <a:off x="5992191" y="5274711"/>
              <a:ext cx="2895600" cy="957058"/>
            </a:xfrm>
            <a:prstGeom prst="chevron">
              <a:avLst/>
            </a:prstGeom>
            <a:solidFill>
              <a:srgbClr val="F65C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0B82C3F7-0855-6319-4BC6-190F272728C2}"/>
                </a:ext>
              </a:extLst>
            </p:cNvPr>
            <p:cNvSpPr/>
            <p:nvPr/>
          </p:nvSpPr>
          <p:spPr>
            <a:xfrm>
              <a:off x="8712039" y="5274711"/>
              <a:ext cx="2895600" cy="957058"/>
            </a:xfrm>
            <a:prstGeom prst="chevron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7C6121FA-BD06-3E48-1009-FF06F4BFE458}"/>
                </a:ext>
              </a:extLst>
            </p:cNvPr>
            <p:cNvSpPr/>
            <p:nvPr/>
          </p:nvSpPr>
          <p:spPr>
            <a:xfrm>
              <a:off x="11431888" y="5274711"/>
              <a:ext cx="2895600" cy="957058"/>
            </a:xfrm>
            <a:prstGeom prst="chevron">
              <a:avLst/>
            </a:prstGeom>
            <a:solidFill>
              <a:srgbClr val="F65C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3A9F5D-108F-E1C7-E68D-02DAAD1290F5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5905500"/>
              <a:ext cx="0" cy="99060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63CD6CB-1ED6-6464-354C-9EB57AA6061B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00" y="4457700"/>
              <a:ext cx="0" cy="11141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E80C24-6B91-1BD7-3595-BF6546D339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34600" y="5905500"/>
              <a:ext cx="0" cy="99060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70389F-E4E1-B106-C5D4-552A9746ED10}"/>
                </a:ext>
              </a:extLst>
            </p:cNvPr>
            <p:cNvCxnSpPr>
              <a:cxnSpLocks/>
            </p:cNvCxnSpPr>
            <p:nvPr/>
          </p:nvCxnSpPr>
          <p:spPr>
            <a:xfrm>
              <a:off x="12801600" y="4457700"/>
              <a:ext cx="0" cy="11141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718F157-2B60-3619-AFFB-9E2D9ECF3766}"/>
                </a:ext>
              </a:extLst>
            </p:cNvPr>
            <p:cNvSpPr txBox="1"/>
            <p:nvPr/>
          </p:nvSpPr>
          <p:spPr>
            <a:xfrm>
              <a:off x="3962400" y="5448300"/>
              <a:ext cx="1295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Сряда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6240C0-F14F-CFFB-2E76-200C92B9B927}"/>
                </a:ext>
              </a:extLst>
            </p:cNvPr>
            <p:cNvSpPr txBox="1"/>
            <p:nvPr/>
          </p:nvSpPr>
          <p:spPr>
            <a:xfrm>
              <a:off x="9448800" y="5448300"/>
              <a:ext cx="1295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Петък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56E00E-F6D5-E9A8-84FF-F85FD0D8E4D3}"/>
                </a:ext>
              </a:extLst>
            </p:cNvPr>
            <p:cNvSpPr txBox="1"/>
            <p:nvPr/>
          </p:nvSpPr>
          <p:spPr>
            <a:xfrm>
              <a:off x="6530107" y="5448300"/>
              <a:ext cx="16994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Четвъртък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4652B5-4A2D-7727-A0F3-121D886C0BFD}"/>
                </a:ext>
              </a:extLst>
            </p:cNvPr>
            <p:cNvSpPr txBox="1"/>
            <p:nvPr/>
          </p:nvSpPr>
          <p:spPr>
            <a:xfrm>
              <a:off x="11940307" y="5489257"/>
              <a:ext cx="16994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Събота</a:t>
              </a:r>
              <a:endPara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  <a:p>
              <a:pPr algn="ctr"/>
              <a:r>
                <a:rPr lang="bg-BG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(през нощта)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2356E8-D4A8-E66E-4732-5A8750B1FB07}"/>
                </a:ext>
              </a:extLst>
            </p:cNvPr>
            <p:cNvSpPr txBox="1"/>
            <p:nvPr/>
          </p:nvSpPr>
          <p:spPr>
            <a:xfrm>
              <a:off x="6210300" y="3009900"/>
              <a:ext cx="2362200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Sign in/out,</a:t>
              </a:r>
              <a:endParaRPr lang="bg-BG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API,</a:t>
              </a:r>
            </a:p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Image to text</a:t>
              </a:r>
              <a:endParaRPr lang="bg-BG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80FCCB-7C41-D762-8580-A219DCFC25E7}"/>
                </a:ext>
              </a:extLst>
            </p:cNvPr>
            <p:cNvSpPr txBox="1"/>
            <p:nvPr/>
          </p:nvSpPr>
          <p:spPr>
            <a:xfrm>
              <a:off x="11658600" y="3842891"/>
              <a:ext cx="236220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Изпипване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58EA5D1-5501-F04F-56E7-36A55BF49039}"/>
                </a:ext>
              </a:extLst>
            </p:cNvPr>
            <p:cNvSpPr txBox="1"/>
            <p:nvPr/>
          </p:nvSpPr>
          <p:spPr>
            <a:xfrm>
              <a:off x="3429000" y="6937057"/>
              <a:ext cx="248698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Brainstorming, </a:t>
              </a:r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Задачи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233DC1-0AEF-C415-A0E3-6519E4B71FE9}"/>
                </a:ext>
              </a:extLst>
            </p:cNvPr>
            <p:cNvSpPr txBox="1"/>
            <p:nvPr/>
          </p:nvSpPr>
          <p:spPr>
            <a:xfrm>
              <a:off x="8991600" y="6967091"/>
              <a:ext cx="23622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Дизайн,</a:t>
              </a:r>
            </a:p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База данни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762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3C663EDC-65DC-BF07-6B11-4B583CE102B9}"/>
              </a:ext>
            </a:extLst>
          </p:cNvPr>
          <p:cNvSpPr txBox="1"/>
          <p:nvPr/>
        </p:nvSpPr>
        <p:spPr>
          <a:xfrm>
            <a:off x="1424356" y="-1104900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нас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C218CD00-2E0A-7A36-F819-5245B9BFEE25}"/>
              </a:ext>
            </a:extLst>
          </p:cNvPr>
          <p:cNvSpPr txBox="1"/>
          <p:nvPr/>
        </p:nvSpPr>
        <p:spPr>
          <a:xfrm>
            <a:off x="18376207" y="7603026"/>
            <a:ext cx="13557439" cy="79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</a:t>
            </a:r>
            <a:r>
              <a:rPr lang="bg-BG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</a:t>
            </a: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endParaRPr lang="en-US" sz="4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3593DD82-084D-1DE9-0A93-79340695BD91}"/>
              </a:ext>
            </a:extLst>
          </p:cNvPr>
          <p:cNvSpPr/>
          <p:nvPr/>
        </p:nvSpPr>
        <p:spPr>
          <a:xfrm>
            <a:off x="31603587" y="2298794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2055144-9D93-C414-F1D5-581678C4C9AD}"/>
              </a:ext>
            </a:extLst>
          </p:cNvPr>
          <p:cNvSpPr/>
          <p:nvPr/>
        </p:nvSpPr>
        <p:spPr>
          <a:xfrm>
            <a:off x="28282207" y="2492040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82B2E9C7-4A8D-D7BF-C3C2-ACD4DC6CDF33}"/>
              </a:ext>
            </a:extLst>
          </p:cNvPr>
          <p:cNvSpPr/>
          <p:nvPr/>
        </p:nvSpPr>
        <p:spPr>
          <a:xfrm>
            <a:off x="21062285" y="2316988"/>
            <a:ext cx="3407776" cy="3478770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0E9FA2FF-776F-6CDA-F9C8-DD0E51121C51}"/>
              </a:ext>
            </a:extLst>
          </p:cNvPr>
          <p:cNvSpPr/>
          <p:nvPr/>
        </p:nvSpPr>
        <p:spPr>
          <a:xfrm>
            <a:off x="24777007" y="2546157"/>
            <a:ext cx="3227772" cy="2865319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615" b="-7615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494183A8-A1F3-BB85-F443-825CAF41712D}"/>
              </a:ext>
            </a:extLst>
          </p:cNvPr>
          <p:cNvSpPr/>
          <p:nvPr/>
        </p:nvSpPr>
        <p:spPr>
          <a:xfrm>
            <a:off x="18135600" y="2495083"/>
            <a:ext cx="3715265" cy="3122579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613" b="-7613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48C57F-D490-CA5F-3297-F70126DDE580}"/>
              </a:ext>
            </a:extLst>
          </p:cNvPr>
          <p:cNvSpPr txBox="1"/>
          <p:nvPr/>
        </p:nvSpPr>
        <p:spPr>
          <a:xfrm>
            <a:off x="18744344" y="6034326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Моника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Георгиева 10А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0A96AE-8CDA-F1B3-3C13-7F751CFED8CC}"/>
              </a:ext>
            </a:extLst>
          </p:cNvPr>
          <p:cNvSpPr txBox="1"/>
          <p:nvPr/>
        </p:nvSpPr>
        <p:spPr>
          <a:xfrm>
            <a:off x="21758549" y="6000661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Илина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Цанова 10А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410B2-7540-AC05-CE83-15631EFE7421}"/>
              </a:ext>
            </a:extLst>
          </p:cNvPr>
          <p:cNvSpPr txBox="1"/>
          <p:nvPr/>
        </p:nvSpPr>
        <p:spPr>
          <a:xfrm>
            <a:off x="25308533" y="5971590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Лили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Шишкова 10Г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088D7C-3B5E-665F-3E9A-2DB0F72F799C}"/>
              </a:ext>
            </a:extLst>
          </p:cNvPr>
          <p:cNvSpPr txBox="1"/>
          <p:nvPr/>
        </p:nvSpPr>
        <p:spPr>
          <a:xfrm>
            <a:off x="28555295" y="5958741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Йоана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Ризова 10Г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E029BA-C660-2701-AC6C-82C8B3437AA0}"/>
              </a:ext>
            </a:extLst>
          </p:cNvPr>
          <p:cNvSpPr txBox="1"/>
          <p:nvPr/>
        </p:nvSpPr>
        <p:spPr>
          <a:xfrm>
            <a:off x="32295395" y="5971590"/>
            <a:ext cx="24977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500" b="1" dirty="0">
                <a:solidFill>
                  <a:schemeClr val="bg1"/>
                </a:solidFill>
              </a:rPr>
              <a:t>Мартин</a:t>
            </a:r>
          </a:p>
          <a:p>
            <a:pPr algn="ctr"/>
            <a:r>
              <a:rPr lang="bg-BG" sz="2500" b="1" dirty="0">
                <a:solidFill>
                  <a:schemeClr val="bg1"/>
                </a:solidFill>
              </a:rPr>
              <a:t>Димитров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4767F6-59A9-1586-D9E0-520F3FC1C8BB}"/>
              </a:ext>
            </a:extLst>
          </p:cNvPr>
          <p:cNvSpPr txBox="1"/>
          <p:nvPr/>
        </p:nvSpPr>
        <p:spPr>
          <a:xfrm>
            <a:off x="1424356" y="8572500"/>
            <a:ext cx="80244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Индивидуални задачи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BEEF96B-B11F-7A3B-A0FF-D8BAF2ABFEE4}"/>
              </a:ext>
            </a:extLst>
          </p:cNvPr>
          <p:cNvSpPr/>
          <p:nvPr/>
        </p:nvSpPr>
        <p:spPr>
          <a:xfrm>
            <a:off x="13030200" y="5905500"/>
            <a:ext cx="5943600" cy="4876800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3542" t="-157080" r="-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D31A8B58-3846-48DA-0DEF-AF1C96BC6A99}"/>
              </a:ext>
            </a:extLst>
          </p:cNvPr>
          <p:cNvSpPr/>
          <p:nvPr/>
        </p:nvSpPr>
        <p:spPr>
          <a:xfrm rot="3818776">
            <a:off x="-4697867" y="-1663461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BC7E2A-3BF7-9969-BB2F-40193F23E65C}"/>
              </a:ext>
            </a:extLst>
          </p:cNvPr>
          <p:cNvGrpSpPr/>
          <p:nvPr/>
        </p:nvGrpSpPr>
        <p:grpSpPr>
          <a:xfrm>
            <a:off x="3272342" y="3009900"/>
            <a:ext cx="11055146" cy="4942076"/>
            <a:chOff x="3272342" y="3009900"/>
            <a:chExt cx="11055146" cy="4942076"/>
          </a:xfrm>
        </p:grpSpPr>
        <p:sp>
          <p:nvSpPr>
            <p:cNvPr id="46" name="Arrow: Chevron 45">
              <a:extLst>
                <a:ext uri="{FF2B5EF4-FFF2-40B4-BE49-F238E27FC236}">
                  <a16:creationId xmlns:a16="http://schemas.microsoft.com/office/drawing/2014/main" id="{A794E756-85AF-CE48-2C26-736C45B0628C}"/>
                </a:ext>
              </a:extLst>
            </p:cNvPr>
            <p:cNvSpPr/>
            <p:nvPr/>
          </p:nvSpPr>
          <p:spPr>
            <a:xfrm>
              <a:off x="3272342" y="5274711"/>
              <a:ext cx="2895600" cy="957058"/>
            </a:xfrm>
            <a:prstGeom prst="chevron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53" name="Arrow: Chevron 52">
              <a:extLst>
                <a:ext uri="{FF2B5EF4-FFF2-40B4-BE49-F238E27FC236}">
                  <a16:creationId xmlns:a16="http://schemas.microsoft.com/office/drawing/2014/main" id="{D5CBF8E6-6CFA-D895-53F9-9032D1A334FE}"/>
                </a:ext>
              </a:extLst>
            </p:cNvPr>
            <p:cNvSpPr/>
            <p:nvPr/>
          </p:nvSpPr>
          <p:spPr>
            <a:xfrm>
              <a:off x="5992191" y="5274711"/>
              <a:ext cx="2895600" cy="957058"/>
            </a:xfrm>
            <a:prstGeom prst="chevron">
              <a:avLst/>
            </a:prstGeom>
            <a:solidFill>
              <a:srgbClr val="F65C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E5172ABE-C57F-CAD0-F43E-B18CD10B37EB}"/>
                </a:ext>
              </a:extLst>
            </p:cNvPr>
            <p:cNvSpPr/>
            <p:nvPr/>
          </p:nvSpPr>
          <p:spPr>
            <a:xfrm>
              <a:off x="8712039" y="5274711"/>
              <a:ext cx="2895600" cy="957058"/>
            </a:xfrm>
            <a:prstGeom prst="chevron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59" name="Arrow: Chevron 58">
              <a:extLst>
                <a:ext uri="{FF2B5EF4-FFF2-40B4-BE49-F238E27FC236}">
                  <a16:creationId xmlns:a16="http://schemas.microsoft.com/office/drawing/2014/main" id="{686A677A-64C5-92A0-30D7-CF4CAD3DBDC6}"/>
                </a:ext>
              </a:extLst>
            </p:cNvPr>
            <p:cNvSpPr/>
            <p:nvPr/>
          </p:nvSpPr>
          <p:spPr>
            <a:xfrm>
              <a:off x="11431888" y="5274711"/>
              <a:ext cx="2895600" cy="957058"/>
            </a:xfrm>
            <a:prstGeom prst="chevron">
              <a:avLst/>
            </a:prstGeom>
            <a:solidFill>
              <a:srgbClr val="F65C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6DBA1EA-10F2-6BE3-7C91-468880CE8935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5905500"/>
              <a:ext cx="0" cy="99060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7E32395-3B1E-81E6-176B-998AA7F3DBC3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00" y="4457700"/>
              <a:ext cx="0" cy="11141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24BF2D5-E46E-4D98-3EA2-11302A908EAC}"/>
                </a:ext>
              </a:extLst>
            </p:cNvPr>
            <p:cNvCxnSpPr>
              <a:cxnSpLocks/>
            </p:cNvCxnSpPr>
            <p:nvPr/>
          </p:nvCxnSpPr>
          <p:spPr>
            <a:xfrm>
              <a:off x="10134600" y="5905500"/>
              <a:ext cx="0" cy="99060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60763C7-F955-342E-FC77-A336171FC3B7}"/>
                </a:ext>
              </a:extLst>
            </p:cNvPr>
            <p:cNvCxnSpPr>
              <a:cxnSpLocks/>
            </p:cNvCxnSpPr>
            <p:nvPr/>
          </p:nvCxnSpPr>
          <p:spPr>
            <a:xfrm>
              <a:off x="12801600" y="4457700"/>
              <a:ext cx="0" cy="11141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827DD4-436C-A1D5-822B-1FD9C9B3A8D7}"/>
                </a:ext>
              </a:extLst>
            </p:cNvPr>
            <p:cNvSpPr txBox="1"/>
            <p:nvPr/>
          </p:nvSpPr>
          <p:spPr>
            <a:xfrm>
              <a:off x="3962400" y="5448300"/>
              <a:ext cx="1295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Сряда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5CA02E0-0FAD-B20C-49CC-009D1F72E93A}"/>
                </a:ext>
              </a:extLst>
            </p:cNvPr>
            <p:cNvSpPr txBox="1"/>
            <p:nvPr/>
          </p:nvSpPr>
          <p:spPr>
            <a:xfrm>
              <a:off x="9448800" y="5448300"/>
              <a:ext cx="1295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Петък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AC69B3-BF7B-8951-CC01-F98FA45B7282}"/>
                </a:ext>
              </a:extLst>
            </p:cNvPr>
            <p:cNvSpPr txBox="1"/>
            <p:nvPr/>
          </p:nvSpPr>
          <p:spPr>
            <a:xfrm>
              <a:off x="6530107" y="5448300"/>
              <a:ext cx="16994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Четвъртък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1689973-894F-34E0-FC0E-EB99518C55FD}"/>
                </a:ext>
              </a:extLst>
            </p:cNvPr>
            <p:cNvSpPr txBox="1"/>
            <p:nvPr/>
          </p:nvSpPr>
          <p:spPr>
            <a:xfrm>
              <a:off x="11940307" y="5489257"/>
              <a:ext cx="16994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Събота</a:t>
              </a:r>
              <a:endPara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  <a:p>
              <a:pPr algn="ctr"/>
              <a:r>
                <a:rPr lang="bg-BG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(през нощта)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11EE4A6-A2F8-8C52-DC0C-58DA299D183C}"/>
                </a:ext>
              </a:extLst>
            </p:cNvPr>
            <p:cNvSpPr txBox="1"/>
            <p:nvPr/>
          </p:nvSpPr>
          <p:spPr>
            <a:xfrm>
              <a:off x="6210300" y="3009900"/>
              <a:ext cx="2362200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Sign in/out,</a:t>
              </a:r>
              <a:endParaRPr lang="bg-BG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API,</a:t>
              </a:r>
            </a:p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Image to text</a:t>
              </a:r>
              <a:endParaRPr lang="bg-BG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BA5E0B0-24B7-621F-DD84-BB551FEE98E5}"/>
                </a:ext>
              </a:extLst>
            </p:cNvPr>
            <p:cNvSpPr txBox="1"/>
            <p:nvPr/>
          </p:nvSpPr>
          <p:spPr>
            <a:xfrm>
              <a:off x="11658600" y="3842891"/>
              <a:ext cx="236220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Изпипване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EE96C3-4C50-B93E-BBDE-EE0496D37E43}"/>
                </a:ext>
              </a:extLst>
            </p:cNvPr>
            <p:cNvSpPr txBox="1"/>
            <p:nvPr/>
          </p:nvSpPr>
          <p:spPr>
            <a:xfrm>
              <a:off x="3429000" y="6937057"/>
              <a:ext cx="248698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Brainstorming, </a:t>
              </a:r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Задачи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27449-BC28-3AD5-A6E7-DF0AAAFE1159}"/>
                </a:ext>
              </a:extLst>
            </p:cNvPr>
            <p:cNvSpPr txBox="1"/>
            <p:nvPr/>
          </p:nvSpPr>
          <p:spPr>
            <a:xfrm>
              <a:off x="8991600" y="6967091"/>
              <a:ext cx="23622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Дизайн,</a:t>
              </a:r>
            </a:p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База данни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4" name="Freeform 4"/>
          <p:cNvSpPr/>
          <p:nvPr/>
        </p:nvSpPr>
        <p:spPr>
          <a:xfrm rot="3818776">
            <a:off x="-4697867" y="-1663461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4767F6-59A9-1586-D9E0-520F3FC1C8BB}"/>
              </a:ext>
            </a:extLst>
          </p:cNvPr>
          <p:cNvSpPr txBox="1"/>
          <p:nvPr/>
        </p:nvSpPr>
        <p:spPr>
          <a:xfrm>
            <a:off x="1295400" y="8581192"/>
            <a:ext cx="80244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Индивидуални задачи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0505CF44-0E1A-2DD3-B03A-538BA60419AD}"/>
              </a:ext>
            </a:extLst>
          </p:cNvPr>
          <p:cNvSpPr/>
          <p:nvPr/>
        </p:nvSpPr>
        <p:spPr>
          <a:xfrm>
            <a:off x="13030200" y="5905500"/>
            <a:ext cx="5943600" cy="4876800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3542" t="-157080" r="-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5A50DF-6009-B80A-568E-35AB6110EDEA}"/>
              </a:ext>
            </a:extLst>
          </p:cNvPr>
          <p:cNvGrpSpPr/>
          <p:nvPr/>
        </p:nvGrpSpPr>
        <p:grpSpPr>
          <a:xfrm>
            <a:off x="3272342" y="3009900"/>
            <a:ext cx="11055146" cy="4942076"/>
            <a:chOff x="3272342" y="3009900"/>
            <a:chExt cx="11055146" cy="4942076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DC34F2ED-CF49-6781-879D-FE7B9CF87757}"/>
                </a:ext>
              </a:extLst>
            </p:cNvPr>
            <p:cNvSpPr/>
            <p:nvPr/>
          </p:nvSpPr>
          <p:spPr>
            <a:xfrm>
              <a:off x="3272342" y="5274711"/>
              <a:ext cx="2895600" cy="957058"/>
            </a:xfrm>
            <a:prstGeom prst="chevron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69A7B0DB-C15B-9C24-C101-D7C2707A4218}"/>
                </a:ext>
              </a:extLst>
            </p:cNvPr>
            <p:cNvSpPr/>
            <p:nvPr/>
          </p:nvSpPr>
          <p:spPr>
            <a:xfrm>
              <a:off x="5992191" y="5274711"/>
              <a:ext cx="2895600" cy="957058"/>
            </a:xfrm>
            <a:prstGeom prst="chevron">
              <a:avLst/>
            </a:prstGeom>
            <a:solidFill>
              <a:srgbClr val="F65C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E5EC84C1-285F-7B58-6488-726EAFD89BF2}"/>
                </a:ext>
              </a:extLst>
            </p:cNvPr>
            <p:cNvSpPr/>
            <p:nvPr/>
          </p:nvSpPr>
          <p:spPr>
            <a:xfrm>
              <a:off x="8712039" y="5274711"/>
              <a:ext cx="2895600" cy="957058"/>
            </a:xfrm>
            <a:prstGeom prst="chevron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728D813B-B096-5836-1CFC-A7BA0CDC5451}"/>
                </a:ext>
              </a:extLst>
            </p:cNvPr>
            <p:cNvSpPr/>
            <p:nvPr/>
          </p:nvSpPr>
          <p:spPr>
            <a:xfrm>
              <a:off x="11431888" y="5274711"/>
              <a:ext cx="2895600" cy="957058"/>
            </a:xfrm>
            <a:prstGeom prst="chevron">
              <a:avLst/>
            </a:prstGeom>
            <a:solidFill>
              <a:srgbClr val="F65C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DF3405-8324-EF17-491D-FF63D92FE08E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5905500"/>
              <a:ext cx="0" cy="99060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658E6EE-1C3A-918B-3951-5DD888B73022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00" y="4457700"/>
              <a:ext cx="0" cy="11141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33D484-3FEE-890A-D556-1015C7FF3D4C}"/>
                </a:ext>
              </a:extLst>
            </p:cNvPr>
            <p:cNvCxnSpPr>
              <a:cxnSpLocks/>
            </p:cNvCxnSpPr>
            <p:nvPr/>
          </p:nvCxnSpPr>
          <p:spPr>
            <a:xfrm>
              <a:off x="10134600" y="5905500"/>
              <a:ext cx="0" cy="99060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2051CA6-7F77-7B4A-718E-A45CBCFCFAAD}"/>
                </a:ext>
              </a:extLst>
            </p:cNvPr>
            <p:cNvCxnSpPr>
              <a:cxnSpLocks/>
            </p:cNvCxnSpPr>
            <p:nvPr/>
          </p:nvCxnSpPr>
          <p:spPr>
            <a:xfrm>
              <a:off x="12801600" y="4457700"/>
              <a:ext cx="0" cy="11141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E643C5-B13C-3820-E65A-ABC5DAEF36C1}"/>
                </a:ext>
              </a:extLst>
            </p:cNvPr>
            <p:cNvSpPr txBox="1"/>
            <p:nvPr/>
          </p:nvSpPr>
          <p:spPr>
            <a:xfrm>
              <a:off x="3962400" y="5448300"/>
              <a:ext cx="1295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Сряда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5D4970-A893-0D25-8E71-BEE910FAA7C2}"/>
                </a:ext>
              </a:extLst>
            </p:cNvPr>
            <p:cNvSpPr txBox="1"/>
            <p:nvPr/>
          </p:nvSpPr>
          <p:spPr>
            <a:xfrm>
              <a:off x="9448800" y="5448300"/>
              <a:ext cx="1295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Петък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340070-4D5B-D7E9-C466-10B44BAFBC69}"/>
                </a:ext>
              </a:extLst>
            </p:cNvPr>
            <p:cNvSpPr txBox="1"/>
            <p:nvPr/>
          </p:nvSpPr>
          <p:spPr>
            <a:xfrm>
              <a:off x="6530107" y="5448300"/>
              <a:ext cx="16994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Четвъртък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3966D6-639A-8B4D-5EA1-C533EEE5DA77}"/>
                </a:ext>
              </a:extLst>
            </p:cNvPr>
            <p:cNvSpPr txBox="1"/>
            <p:nvPr/>
          </p:nvSpPr>
          <p:spPr>
            <a:xfrm>
              <a:off x="11940307" y="5489257"/>
              <a:ext cx="16994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Събота</a:t>
              </a:r>
              <a:endPara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  <a:p>
              <a:pPr algn="ctr"/>
              <a:r>
                <a:rPr lang="bg-BG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(през нощта)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874C92-8C28-9B7C-582C-8494A2AEB207}"/>
                </a:ext>
              </a:extLst>
            </p:cNvPr>
            <p:cNvSpPr txBox="1"/>
            <p:nvPr/>
          </p:nvSpPr>
          <p:spPr>
            <a:xfrm>
              <a:off x="6210300" y="3009900"/>
              <a:ext cx="2362200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Sign in/out,</a:t>
              </a:r>
              <a:endParaRPr lang="bg-BG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API,</a:t>
              </a:r>
            </a:p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Image to text</a:t>
              </a:r>
              <a:endParaRPr lang="bg-BG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9D9FD2-3D65-179B-1904-A341767377D9}"/>
                </a:ext>
              </a:extLst>
            </p:cNvPr>
            <p:cNvSpPr txBox="1"/>
            <p:nvPr/>
          </p:nvSpPr>
          <p:spPr>
            <a:xfrm>
              <a:off x="11658600" y="3842891"/>
              <a:ext cx="236220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Изпипване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1EB6E88-1045-76E2-BD14-2F6B6F8888DD}"/>
                </a:ext>
              </a:extLst>
            </p:cNvPr>
            <p:cNvSpPr txBox="1"/>
            <p:nvPr/>
          </p:nvSpPr>
          <p:spPr>
            <a:xfrm>
              <a:off x="3429000" y="6937057"/>
              <a:ext cx="248698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Brainstorming, </a:t>
              </a:r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Задачи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C2FCE0-DE13-B64B-F2B5-B2FC2FBEBAA3}"/>
                </a:ext>
              </a:extLst>
            </p:cNvPr>
            <p:cNvSpPr txBox="1"/>
            <p:nvPr/>
          </p:nvSpPr>
          <p:spPr>
            <a:xfrm>
              <a:off x="8991600" y="6967091"/>
              <a:ext cx="23622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Дизайн,</a:t>
              </a:r>
            </a:p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База данни</a:t>
              </a:r>
            </a:p>
          </p:txBody>
        </p: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9272009C-77B1-8E45-E07A-62B48C6C8FC1}"/>
              </a:ext>
            </a:extLst>
          </p:cNvPr>
          <p:cNvSpPr txBox="1"/>
          <p:nvPr/>
        </p:nvSpPr>
        <p:spPr>
          <a:xfrm>
            <a:off x="5562600" y="-5067300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923A5A21-73B1-52B1-850C-450E0CAE2345}"/>
              </a:ext>
            </a:extLst>
          </p:cNvPr>
          <p:cNvSpPr txBox="1"/>
          <p:nvPr/>
        </p:nvSpPr>
        <p:spPr>
          <a:xfrm>
            <a:off x="1990951" y="-2792829"/>
            <a:ext cx="11330550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Спестяване на време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Бърз преговор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Проверяване на знания</a:t>
            </a:r>
          </a:p>
        </p:txBody>
      </p:sp>
    </p:spTree>
    <p:extLst>
      <p:ext uri="{BB962C8B-B14F-4D97-AF65-F5344CB8AC3E}">
        <p14:creationId xmlns:p14="http://schemas.microsoft.com/office/powerpoint/2010/main" val="130496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1C25DCDB-4785-CE69-DE30-8657FA5087FB}"/>
              </a:ext>
            </a:extLst>
          </p:cNvPr>
          <p:cNvSpPr/>
          <p:nvPr/>
        </p:nvSpPr>
        <p:spPr>
          <a:xfrm flipH="1">
            <a:off x="-1" y="-38100"/>
            <a:ext cx="18518189" cy="103632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1" y="3004883"/>
            <a:ext cx="11330550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Спестяване на време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Бърз преговор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Проверяване на знания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2B6D2C76-89EF-C91F-C924-BA3760F6F450}"/>
              </a:ext>
            </a:extLst>
          </p:cNvPr>
          <p:cNvSpPr/>
          <p:nvPr/>
        </p:nvSpPr>
        <p:spPr>
          <a:xfrm rot="7255464">
            <a:off x="-6325314" y="935704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4C1BE04-199E-8074-7797-E31A5DAF0B93}"/>
              </a:ext>
            </a:extLst>
          </p:cNvPr>
          <p:cNvSpPr/>
          <p:nvPr/>
        </p:nvSpPr>
        <p:spPr>
          <a:xfrm>
            <a:off x="13030200" y="5905500"/>
            <a:ext cx="5943600" cy="4876800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3542" t="-157080" r="-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1D087B-0C27-9E25-426F-134ECFE30691}"/>
              </a:ext>
            </a:extLst>
          </p:cNvPr>
          <p:cNvGrpSpPr/>
          <p:nvPr/>
        </p:nvGrpSpPr>
        <p:grpSpPr>
          <a:xfrm>
            <a:off x="18891454" y="3009900"/>
            <a:ext cx="11055146" cy="4942076"/>
            <a:chOff x="3272342" y="3009900"/>
            <a:chExt cx="11055146" cy="4942076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7DA369E4-ABA9-51AF-68C6-FF965E6AC583}"/>
                </a:ext>
              </a:extLst>
            </p:cNvPr>
            <p:cNvSpPr/>
            <p:nvPr/>
          </p:nvSpPr>
          <p:spPr>
            <a:xfrm>
              <a:off x="3272342" y="5274711"/>
              <a:ext cx="2895600" cy="957058"/>
            </a:xfrm>
            <a:prstGeom prst="chevron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BF788AAC-17F6-1431-CB08-9204A72AA5A3}"/>
                </a:ext>
              </a:extLst>
            </p:cNvPr>
            <p:cNvSpPr/>
            <p:nvPr/>
          </p:nvSpPr>
          <p:spPr>
            <a:xfrm>
              <a:off x="5992191" y="5274711"/>
              <a:ext cx="2895600" cy="957058"/>
            </a:xfrm>
            <a:prstGeom prst="chevron">
              <a:avLst/>
            </a:prstGeom>
            <a:solidFill>
              <a:srgbClr val="F65C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55CF2F92-E2A1-B6D2-5B6E-D34E3BDEDD36}"/>
                </a:ext>
              </a:extLst>
            </p:cNvPr>
            <p:cNvSpPr/>
            <p:nvPr/>
          </p:nvSpPr>
          <p:spPr>
            <a:xfrm>
              <a:off x="8712039" y="5274711"/>
              <a:ext cx="2895600" cy="957058"/>
            </a:xfrm>
            <a:prstGeom prst="chevron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C680028A-7124-A07B-2436-CE704BB9CF05}"/>
                </a:ext>
              </a:extLst>
            </p:cNvPr>
            <p:cNvSpPr/>
            <p:nvPr/>
          </p:nvSpPr>
          <p:spPr>
            <a:xfrm>
              <a:off x="11431888" y="5274711"/>
              <a:ext cx="2895600" cy="957058"/>
            </a:xfrm>
            <a:prstGeom prst="chevron">
              <a:avLst/>
            </a:prstGeom>
            <a:solidFill>
              <a:srgbClr val="F65C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4435F0-21A2-0B43-6579-94B839137194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5905500"/>
              <a:ext cx="0" cy="99060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080C0A8-E2D6-BE84-4C70-85C39CDF8F54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00" y="4457700"/>
              <a:ext cx="0" cy="11141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F8878F-5446-128B-DA91-16AEA9480637}"/>
                </a:ext>
              </a:extLst>
            </p:cNvPr>
            <p:cNvCxnSpPr>
              <a:cxnSpLocks/>
            </p:cNvCxnSpPr>
            <p:nvPr/>
          </p:nvCxnSpPr>
          <p:spPr>
            <a:xfrm>
              <a:off x="10134600" y="5905500"/>
              <a:ext cx="0" cy="99060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2835CE-DB15-1C8A-B675-F891F1170D3C}"/>
                </a:ext>
              </a:extLst>
            </p:cNvPr>
            <p:cNvCxnSpPr>
              <a:cxnSpLocks/>
            </p:cNvCxnSpPr>
            <p:nvPr/>
          </p:nvCxnSpPr>
          <p:spPr>
            <a:xfrm>
              <a:off x="12801600" y="4457700"/>
              <a:ext cx="0" cy="1114112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F992EF-9C5A-DDD1-65C3-D040DF40B5F2}"/>
                </a:ext>
              </a:extLst>
            </p:cNvPr>
            <p:cNvSpPr txBox="1"/>
            <p:nvPr/>
          </p:nvSpPr>
          <p:spPr>
            <a:xfrm>
              <a:off x="3962400" y="5448300"/>
              <a:ext cx="1295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Сряда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9B513F-7353-D95D-C43A-FDAA21FADD01}"/>
                </a:ext>
              </a:extLst>
            </p:cNvPr>
            <p:cNvSpPr txBox="1"/>
            <p:nvPr/>
          </p:nvSpPr>
          <p:spPr>
            <a:xfrm>
              <a:off x="9448800" y="5448300"/>
              <a:ext cx="1295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Петък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1B76A8-159C-7AF3-71FD-71C4DE7C199A}"/>
                </a:ext>
              </a:extLst>
            </p:cNvPr>
            <p:cNvSpPr txBox="1"/>
            <p:nvPr/>
          </p:nvSpPr>
          <p:spPr>
            <a:xfrm>
              <a:off x="6530107" y="5448300"/>
              <a:ext cx="16994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Четвъртък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6A3D1B-3A4B-D316-275B-0B2CE9D10A98}"/>
                </a:ext>
              </a:extLst>
            </p:cNvPr>
            <p:cNvSpPr txBox="1"/>
            <p:nvPr/>
          </p:nvSpPr>
          <p:spPr>
            <a:xfrm>
              <a:off x="11940307" y="5489257"/>
              <a:ext cx="16994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Събота</a:t>
              </a:r>
              <a:endPara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  <a:p>
              <a:pPr algn="ctr"/>
              <a:r>
                <a:rPr lang="bg-BG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(през нощта)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6049DD-31E1-4F81-919D-DBC7AEFE063E}"/>
                </a:ext>
              </a:extLst>
            </p:cNvPr>
            <p:cNvSpPr txBox="1"/>
            <p:nvPr/>
          </p:nvSpPr>
          <p:spPr>
            <a:xfrm>
              <a:off x="6210300" y="3009900"/>
              <a:ext cx="2362200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Sign in/out,</a:t>
              </a:r>
              <a:endParaRPr lang="bg-BG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API,</a:t>
              </a:r>
            </a:p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Image to text</a:t>
              </a:r>
              <a:endParaRPr lang="bg-BG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F0502020204030204" pitchFamily="2" charset="-79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E4AC0C-62C9-5FAB-8A10-8AE3716753E9}"/>
                </a:ext>
              </a:extLst>
            </p:cNvPr>
            <p:cNvSpPr txBox="1"/>
            <p:nvPr/>
          </p:nvSpPr>
          <p:spPr>
            <a:xfrm>
              <a:off x="11658600" y="3842891"/>
              <a:ext cx="236220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Изпипване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2A39FA-3CC0-1E3E-DDE1-5C57948C45FA}"/>
                </a:ext>
              </a:extLst>
            </p:cNvPr>
            <p:cNvSpPr txBox="1"/>
            <p:nvPr/>
          </p:nvSpPr>
          <p:spPr>
            <a:xfrm>
              <a:off x="3429000" y="6937057"/>
              <a:ext cx="248698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Brainstorming, </a:t>
              </a:r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Задачи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91283B-7CC7-7C46-053F-85034D437F9D}"/>
                </a:ext>
              </a:extLst>
            </p:cNvPr>
            <p:cNvSpPr txBox="1"/>
            <p:nvPr/>
          </p:nvSpPr>
          <p:spPr>
            <a:xfrm>
              <a:off x="8991600" y="6967091"/>
              <a:ext cx="23622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Дизайн,</a:t>
              </a:r>
            </a:p>
            <a:p>
              <a:pPr algn="ctr"/>
              <a:r>
                <a:rPr lang="bg-BG" sz="2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haroni" panose="020F0502020204030204" pitchFamily="2" charset="-79"/>
                </a:rPr>
                <a:t>База данни</a:t>
              </a:r>
            </a:p>
          </p:txBody>
        </p:sp>
      </p:grpSp>
      <p:sp>
        <p:nvSpPr>
          <p:cNvPr id="25" name="TextBox 5">
            <a:extLst>
              <a:ext uri="{FF2B5EF4-FFF2-40B4-BE49-F238E27FC236}">
                <a16:creationId xmlns:a16="http://schemas.microsoft.com/office/drawing/2014/main" id="{09743875-2096-7EFC-3FE1-3B7F60AF13AF}"/>
              </a:ext>
            </a:extLst>
          </p:cNvPr>
          <p:cNvSpPr txBox="1"/>
          <p:nvPr/>
        </p:nvSpPr>
        <p:spPr>
          <a:xfrm>
            <a:off x="221719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8C6824-352D-19FB-4E3D-B7BAFCAA536C}"/>
              </a:ext>
            </a:extLst>
          </p:cNvPr>
          <p:cNvSpPr txBox="1"/>
          <p:nvPr/>
        </p:nvSpPr>
        <p:spPr>
          <a:xfrm>
            <a:off x="19050000" y="8581192"/>
            <a:ext cx="80244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Индивидуални задачи</a:t>
            </a: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F4752D24-9294-72E8-13EC-4A533E0805A3}"/>
              </a:ext>
            </a:extLst>
          </p:cNvPr>
          <p:cNvSpPr txBox="1"/>
          <p:nvPr/>
        </p:nvSpPr>
        <p:spPr>
          <a:xfrm>
            <a:off x="2514600" y="-7991678"/>
            <a:ext cx="13906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решението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" descr="The learning pyramid infographic vector refers to the cone or rectangle  which students remember by 10">
            <a:extLst>
              <a:ext uri="{FF2B5EF4-FFF2-40B4-BE49-F238E27FC236}">
                <a16:creationId xmlns:a16="http://schemas.microsoft.com/office/drawing/2014/main" id="{7E65D53F-AFBA-4D99-862D-4F843D524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-6443865"/>
            <a:ext cx="11115675" cy="6253365"/>
          </a:xfrm>
          <a:prstGeom prst="roundRect">
            <a:avLst>
              <a:gd name="adj" fmla="val 297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 3">
            <a:extLst>
              <a:ext uri="{FF2B5EF4-FFF2-40B4-BE49-F238E27FC236}">
                <a16:creationId xmlns:a16="http://schemas.microsoft.com/office/drawing/2014/main" id="{9762F676-151C-9E10-E37E-57249A8164E2}"/>
              </a:ext>
            </a:extLst>
          </p:cNvPr>
          <p:cNvSpPr/>
          <p:nvPr/>
        </p:nvSpPr>
        <p:spPr>
          <a:xfrm>
            <a:off x="-259080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32543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A6CFAE8D-9216-379E-CAFD-4BF42BCDF397}"/>
              </a:ext>
            </a:extLst>
          </p:cNvPr>
          <p:cNvSpPr/>
          <p:nvPr/>
        </p:nvSpPr>
        <p:spPr>
          <a:xfrm>
            <a:off x="17765618" y="1204475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0514"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решението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he learning pyramid infographic vector refers to the cone or rectangle  which students remember by 10">
            <a:extLst>
              <a:ext uri="{FF2B5EF4-FFF2-40B4-BE49-F238E27FC236}">
                <a16:creationId xmlns:a16="http://schemas.microsoft.com/office/drawing/2014/main" id="{03C4B87D-15CB-840C-BB12-9F4145FD8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400300"/>
            <a:ext cx="11115675" cy="6253365"/>
          </a:xfrm>
          <a:prstGeom prst="roundRect">
            <a:avLst>
              <a:gd name="adj" fmla="val 297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4">
            <a:extLst>
              <a:ext uri="{FF2B5EF4-FFF2-40B4-BE49-F238E27FC236}">
                <a16:creationId xmlns:a16="http://schemas.microsoft.com/office/drawing/2014/main" id="{E8D89A09-FD97-05CD-1865-D9C3B5402EC5}"/>
              </a:ext>
            </a:extLst>
          </p:cNvPr>
          <p:cNvSpPr/>
          <p:nvPr/>
        </p:nvSpPr>
        <p:spPr>
          <a:xfrm rot="7255464">
            <a:off x="-9144714" y="-283496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4503EE9-4F8F-76EB-2310-E12B1B44A050}"/>
              </a:ext>
            </a:extLst>
          </p:cNvPr>
          <p:cNvSpPr txBox="1"/>
          <p:nvPr/>
        </p:nvSpPr>
        <p:spPr>
          <a:xfrm>
            <a:off x="5562600" y="10350544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B53A038-AA60-59EA-E795-AB29383F2CD4}"/>
              </a:ext>
            </a:extLst>
          </p:cNvPr>
          <p:cNvSpPr txBox="1"/>
          <p:nvPr/>
        </p:nvSpPr>
        <p:spPr>
          <a:xfrm>
            <a:off x="1990951" y="12625015"/>
            <a:ext cx="11330550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Спестяване на време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Бърз преговор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Проверяване на знания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93CDE5C9-DD5B-D652-C79A-2168CBDAA4C0}"/>
              </a:ext>
            </a:extLst>
          </p:cNvPr>
          <p:cNvSpPr txBox="1"/>
          <p:nvPr/>
        </p:nvSpPr>
        <p:spPr>
          <a:xfrm>
            <a:off x="4953000" y="107061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OpenAI Logo PNG vector in SVG, PDF, AI, CDR format">
            <a:extLst>
              <a:ext uri="{FF2B5EF4-FFF2-40B4-BE49-F238E27FC236}">
                <a16:creationId xmlns:a16="http://schemas.microsoft.com/office/drawing/2014/main" id="{14840BC1-0370-A401-6B1E-08CA43EE9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" r="7515"/>
          <a:stretch/>
        </p:blipFill>
        <p:spPr bwMode="auto">
          <a:xfrm>
            <a:off x="5561385" y="13635806"/>
            <a:ext cx="3582615" cy="3155066"/>
          </a:xfrm>
          <a:prstGeom prst="roundRect">
            <a:avLst>
              <a:gd name="adj" fmla="val 2730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act Native App Development: Create Cross-Platform Mobile Apps with Ease">
            <a:extLst>
              <a:ext uri="{FF2B5EF4-FFF2-40B4-BE49-F238E27FC236}">
                <a16:creationId xmlns:a16="http://schemas.microsoft.com/office/drawing/2014/main" id="{0557CC67-EEA5-86BA-1B10-CD1D78206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5582" r="66327"/>
          <a:stretch/>
        </p:blipFill>
        <p:spPr bwMode="auto">
          <a:xfrm>
            <a:off x="1148248" y="13635806"/>
            <a:ext cx="3576152" cy="3155066"/>
          </a:xfrm>
          <a:prstGeom prst="roundRect">
            <a:avLst>
              <a:gd name="adj" fmla="val 25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1A2322B8-2442-A1A3-40E2-E57E0EA04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0" r="76342" b="27600"/>
          <a:stretch/>
        </p:blipFill>
        <p:spPr bwMode="auto">
          <a:xfrm>
            <a:off x="14321579" y="13635806"/>
            <a:ext cx="2975821" cy="3242494"/>
          </a:xfrm>
          <a:prstGeom prst="roundRect">
            <a:avLst>
              <a:gd name="adj" fmla="val 2283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Expo Go — a new name for the Expo Client | by James Ide | Exposition">
            <a:extLst>
              <a:ext uri="{FF2B5EF4-FFF2-40B4-BE49-F238E27FC236}">
                <a16:creationId xmlns:a16="http://schemas.microsoft.com/office/drawing/2014/main" id="{8DD23302-6006-8F7C-51AA-0E443E251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t="26080" r="25290" b="31395"/>
          <a:stretch/>
        </p:blipFill>
        <p:spPr bwMode="auto">
          <a:xfrm>
            <a:off x="10179936" y="13723234"/>
            <a:ext cx="3155064" cy="3155066"/>
          </a:xfrm>
          <a:prstGeom prst="roundRect">
            <a:avLst>
              <a:gd name="adj" fmla="val 222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7447A28-6FD5-CF5C-BF8F-908EC4E64AC1}"/>
              </a:ext>
            </a:extLst>
          </p:cNvPr>
          <p:cNvSpPr/>
          <p:nvPr/>
        </p:nvSpPr>
        <p:spPr>
          <a:xfrm>
            <a:off x="-285161" y="11163300"/>
            <a:ext cx="18954161" cy="13716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77DE97-7321-3F54-BD17-0CD4F2BCE5DA}"/>
              </a:ext>
            </a:extLst>
          </p:cNvPr>
          <p:cNvSpPr/>
          <p:nvPr/>
        </p:nvSpPr>
        <p:spPr>
          <a:xfrm>
            <a:off x="11115893" y="10442207"/>
            <a:ext cx="1371600" cy="14068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7" name="Picture 10" descr="Expo Go — a new name for the Expo Client | by James Ide | Exposition">
            <a:extLst>
              <a:ext uri="{FF2B5EF4-FFF2-40B4-BE49-F238E27FC236}">
                <a16:creationId xmlns:a16="http://schemas.microsoft.com/office/drawing/2014/main" id="{D3A104D9-E986-6215-4D31-354F474CD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t="26080" r="25290" b="31395"/>
          <a:stretch/>
        </p:blipFill>
        <p:spPr bwMode="auto">
          <a:xfrm>
            <a:off x="11315693" y="10629900"/>
            <a:ext cx="971999" cy="97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4D5EC74-9EB1-844D-7F80-A6CFB37EB9CA}"/>
              </a:ext>
            </a:extLst>
          </p:cNvPr>
          <p:cNvSpPr/>
          <p:nvPr/>
        </p:nvSpPr>
        <p:spPr>
          <a:xfrm>
            <a:off x="15123689" y="10412453"/>
            <a:ext cx="1371600" cy="14068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CF38A6-C760-31A2-0034-D9FE8966898D}"/>
              </a:ext>
            </a:extLst>
          </p:cNvPr>
          <p:cNvSpPr/>
          <p:nvPr/>
        </p:nvSpPr>
        <p:spPr>
          <a:xfrm>
            <a:off x="6666892" y="10459853"/>
            <a:ext cx="1371600" cy="14068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A1ACE95-678A-5EEA-EF7D-DE1E75AFD817}"/>
              </a:ext>
            </a:extLst>
          </p:cNvPr>
          <p:cNvSpPr/>
          <p:nvPr/>
        </p:nvSpPr>
        <p:spPr>
          <a:xfrm>
            <a:off x="2250524" y="10459853"/>
            <a:ext cx="1371600" cy="14068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BC004913-AFDC-7808-9CC9-E36F8EF2D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0" r="76342" b="27600"/>
          <a:stretch/>
        </p:blipFill>
        <p:spPr bwMode="auto">
          <a:xfrm>
            <a:off x="15323489" y="10637264"/>
            <a:ext cx="972000" cy="9572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OpenAI Logo PNG vector in SVG, PDF, AI, CDR format">
            <a:extLst>
              <a:ext uri="{FF2B5EF4-FFF2-40B4-BE49-F238E27FC236}">
                <a16:creationId xmlns:a16="http://schemas.microsoft.com/office/drawing/2014/main" id="{C0AF7636-AC5F-1323-5FE6-773B9754A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" r="7515"/>
          <a:stretch/>
        </p:blipFill>
        <p:spPr bwMode="auto">
          <a:xfrm>
            <a:off x="6866692" y="10668175"/>
            <a:ext cx="972000" cy="9759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eact Native App Development: Create Cross-Platform Mobile Apps with Ease">
            <a:extLst>
              <a:ext uri="{FF2B5EF4-FFF2-40B4-BE49-F238E27FC236}">
                <a16:creationId xmlns:a16="http://schemas.microsoft.com/office/drawing/2014/main" id="{EA013AD2-34A3-8FC0-4404-C99A0F825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5582" r="66327"/>
          <a:stretch/>
        </p:blipFill>
        <p:spPr bwMode="auto">
          <a:xfrm>
            <a:off x="2445805" y="10640858"/>
            <a:ext cx="981038" cy="9759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44B668-C36C-A26D-0E53-E170F5FD9D5C}"/>
              </a:ext>
            </a:extLst>
          </p:cNvPr>
          <p:cNvSpPr txBox="1"/>
          <p:nvPr/>
        </p:nvSpPr>
        <p:spPr>
          <a:xfrm>
            <a:off x="10991628" y="11692235"/>
            <a:ext cx="1620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 Go</a:t>
            </a:r>
            <a:endParaRPr lang="bg-BG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CF6574-35D1-2183-AD0D-AA31C4B79400}"/>
              </a:ext>
            </a:extLst>
          </p:cNvPr>
          <p:cNvSpPr txBox="1"/>
          <p:nvPr/>
        </p:nvSpPr>
        <p:spPr>
          <a:xfrm>
            <a:off x="14999425" y="11692235"/>
            <a:ext cx="1620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Supabase</a:t>
            </a:r>
            <a:endParaRPr lang="bg-BG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7DB41C-DFEC-6295-2030-0C08F4EA89CC}"/>
              </a:ext>
            </a:extLst>
          </p:cNvPr>
          <p:cNvSpPr txBox="1"/>
          <p:nvPr/>
        </p:nvSpPr>
        <p:spPr>
          <a:xfrm>
            <a:off x="6365941" y="11692235"/>
            <a:ext cx="2023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AI API</a:t>
            </a:r>
            <a:endParaRPr lang="bg-BG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7A1DA3-DFC0-14DE-A0F9-0F9552D5229B}"/>
              </a:ext>
            </a:extLst>
          </p:cNvPr>
          <p:cNvSpPr txBox="1"/>
          <p:nvPr/>
        </p:nvSpPr>
        <p:spPr>
          <a:xfrm>
            <a:off x="1903954" y="11692235"/>
            <a:ext cx="2064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Native</a:t>
            </a:r>
            <a:endParaRPr lang="bg-BG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2D98E02C-8ACB-1612-4F99-16587E0E1799}"/>
              </a:ext>
            </a:extLst>
          </p:cNvPr>
          <p:cNvSpPr txBox="1"/>
          <p:nvPr/>
        </p:nvSpPr>
        <p:spPr>
          <a:xfrm>
            <a:off x="4953000" y="-6286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" descr="OpenAI Logo PNG vector in SVG, PDF, AI, CDR format">
            <a:extLst>
              <a:ext uri="{FF2B5EF4-FFF2-40B4-BE49-F238E27FC236}">
                <a16:creationId xmlns:a16="http://schemas.microsoft.com/office/drawing/2014/main" id="{39A834ED-FE66-EE50-96D1-6D1F6485A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" r="7515"/>
          <a:stretch/>
        </p:blipFill>
        <p:spPr bwMode="auto">
          <a:xfrm>
            <a:off x="5561385" y="-3356794"/>
            <a:ext cx="3582615" cy="3155066"/>
          </a:xfrm>
          <a:prstGeom prst="roundRect">
            <a:avLst>
              <a:gd name="adj" fmla="val 2730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React Native App Development: Create Cross-Platform Mobile Apps with Ease">
            <a:extLst>
              <a:ext uri="{FF2B5EF4-FFF2-40B4-BE49-F238E27FC236}">
                <a16:creationId xmlns:a16="http://schemas.microsoft.com/office/drawing/2014/main" id="{7C655CA9-E6CA-C8C3-D89A-863780DE3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5582" r="66327"/>
          <a:stretch/>
        </p:blipFill>
        <p:spPr bwMode="auto">
          <a:xfrm>
            <a:off x="1148248" y="-3356794"/>
            <a:ext cx="3576152" cy="3155066"/>
          </a:xfrm>
          <a:prstGeom prst="roundRect">
            <a:avLst>
              <a:gd name="adj" fmla="val 25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10D4360F-793B-2FE7-FE15-074110F7C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0" r="76342" b="27600"/>
          <a:stretch/>
        </p:blipFill>
        <p:spPr bwMode="auto">
          <a:xfrm>
            <a:off x="14321579" y="-3356794"/>
            <a:ext cx="2975821" cy="3242494"/>
          </a:xfrm>
          <a:prstGeom prst="roundRect">
            <a:avLst>
              <a:gd name="adj" fmla="val 2283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10" descr="Expo Go — a new name for the Expo Client | by James Ide | Exposition">
            <a:extLst>
              <a:ext uri="{FF2B5EF4-FFF2-40B4-BE49-F238E27FC236}">
                <a16:creationId xmlns:a16="http://schemas.microsoft.com/office/drawing/2014/main" id="{338C79F0-98F6-CF96-2860-99131B9DE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t="26080" r="25290" b="31395"/>
          <a:stretch/>
        </p:blipFill>
        <p:spPr bwMode="auto">
          <a:xfrm>
            <a:off x="10179936" y="-3269366"/>
            <a:ext cx="3155064" cy="3155066"/>
          </a:xfrm>
          <a:prstGeom prst="roundRect">
            <a:avLst>
              <a:gd name="adj" fmla="val 222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OpenAI Logo PNG vector in SVG, PDF, AI, CDR format">
            <a:extLst>
              <a:ext uri="{FF2B5EF4-FFF2-40B4-BE49-F238E27FC236}">
                <a16:creationId xmlns:a16="http://schemas.microsoft.com/office/drawing/2014/main" id="{EAC63B2E-AB47-7A78-9335-C8822A98A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" r="7515"/>
          <a:stretch/>
        </p:blipFill>
        <p:spPr bwMode="auto">
          <a:xfrm>
            <a:off x="5561385" y="3882206"/>
            <a:ext cx="3582615" cy="3155066"/>
          </a:xfrm>
          <a:prstGeom prst="roundRect">
            <a:avLst>
              <a:gd name="adj" fmla="val 2730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Native App Development: Create Cross-Platform Mobile Apps with Ease">
            <a:extLst>
              <a:ext uri="{FF2B5EF4-FFF2-40B4-BE49-F238E27FC236}">
                <a16:creationId xmlns:a16="http://schemas.microsoft.com/office/drawing/2014/main" id="{025CA423-CFE8-1DC9-9C6A-B421598EC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5582" r="66327"/>
          <a:stretch/>
        </p:blipFill>
        <p:spPr bwMode="auto">
          <a:xfrm>
            <a:off x="1148248" y="3882206"/>
            <a:ext cx="3576152" cy="3155066"/>
          </a:xfrm>
          <a:prstGeom prst="roundRect">
            <a:avLst>
              <a:gd name="adj" fmla="val 25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7B82FE-97BA-C9B6-4EF0-22FDC3A70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0" r="76342" b="27600"/>
          <a:stretch/>
        </p:blipFill>
        <p:spPr bwMode="auto">
          <a:xfrm>
            <a:off x="14321579" y="3882206"/>
            <a:ext cx="2975821" cy="3242494"/>
          </a:xfrm>
          <a:prstGeom prst="roundRect">
            <a:avLst>
              <a:gd name="adj" fmla="val 2283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xpo Go — a new name for the Expo Client | by James Ide | Exposition">
            <a:extLst>
              <a:ext uri="{FF2B5EF4-FFF2-40B4-BE49-F238E27FC236}">
                <a16:creationId xmlns:a16="http://schemas.microsoft.com/office/drawing/2014/main" id="{56D4C38F-B369-8037-082A-D80EA2D32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t="26080" r="25290" b="31395"/>
          <a:stretch/>
        </p:blipFill>
        <p:spPr bwMode="auto">
          <a:xfrm>
            <a:off x="10179936" y="3969634"/>
            <a:ext cx="3155064" cy="3155066"/>
          </a:xfrm>
          <a:prstGeom prst="roundRect">
            <a:avLst>
              <a:gd name="adj" fmla="val 222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9BF65-1D86-B129-AA4A-7A9D06707A0A}"/>
              </a:ext>
            </a:extLst>
          </p:cNvPr>
          <p:cNvSpPr/>
          <p:nvPr/>
        </p:nvSpPr>
        <p:spPr>
          <a:xfrm>
            <a:off x="-285161" y="9258300"/>
            <a:ext cx="18954161" cy="13716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B14751-E414-1421-710C-0EAACC00ABD4}"/>
              </a:ext>
            </a:extLst>
          </p:cNvPr>
          <p:cNvSpPr/>
          <p:nvPr/>
        </p:nvSpPr>
        <p:spPr>
          <a:xfrm>
            <a:off x="11115893" y="8537207"/>
            <a:ext cx="1371600" cy="14068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9" name="Picture 10" descr="Expo Go — a new name for the Expo Client | by James Ide | Exposition">
            <a:extLst>
              <a:ext uri="{FF2B5EF4-FFF2-40B4-BE49-F238E27FC236}">
                <a16:creationId xmlns:a16="http://schemas.microsoft.com/office/drawing/2014/main" id="{A929275B-FAE8-6E2B-4887-964E0882E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t="26080" r="25290" b="31395"/>
          <a:stretch/>
        </p:blipFill>
        <p:spPr bwMode="auto">
          <a:xfrm>
            <a:off x="11315693" y="8724900"/>
            <a:ext cx="971999" cy="97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C5692FA-7BD5-5C27-6F7B-B5D51DAF96BF}"/>
              </a:ext>
            </a:extLst>
          </p:cNvPr>
          <p:cNvSpPr/>
          <p:nvPr/>
        </p:nvSpPr>
        <p:spPr>
          <a:xfrm>
            <a:off x="15123689" y="8507453"/>
            <a:ext cx="1371600" cy="14068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E1CBD4-BE0F-604C-0E14-C61A84DCA3F5}"/>
              </a:ext>
            </a:extLst>
          </p:cNvPr>
          <p:cNvSpPr/>
          <p:nvPr/>
        </p:nvSpPr>
        <p:spPr>
          <a:xfrm>
            <a:off x="6666892" y="8554853"/>
            <a:ext cx="1371600" cy="14068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95C6B7-6EF3-540B-DF62-7AD27D56CC4D}"/>
              </a:ext>
            </a:extLst>
          </p:cNvPr>
          <p:cNvSpPr/>
          <p:nvPr/>
        </p:nvSpPr>
        <p:spPr>
          <a:xfrm>
            <a:off x="2250524" y="8554853"/>
            <a:ext cx="1371600" cy="14068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E8D25A68-7599-6F18-8895-41FB4FB7A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0" r="76342" b="27600"/>
          <a:stretch/>
        </p:blipFill>
        <p:spPr bwMode="auto">
          <a:xfrm>
            <a:off x="15323489" y="8732264"/>
            <a:ext cx="972000" cy="9572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penAI Logo PNG vector in SVG, PDF, AI, CDR format">
            <a:extLst>
              <a:ext uri="{FF2B5EF4-FFF2-40B4-BE49-F238E27FC236}">
                <a16:creationId xmlns:a16="http://schemas.microsoft.com/office/drawing/2014/main" id="{6FEC2E81-F1F8-7678-E9A7-D90FC7186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" r="7515"/>
          <a:stretch/>
        </p:blipFill>
        <p:spPr bwMode="auto">
          <a:xfrm>
            <a:off x="6866692" y="8763175"/>
            <a:ext cx="972000" cy="9759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act Native App Development: Create Cross-Platform Mobile Apps with Ease">
            <a:extLst>
              <a:ext uri="{FF2B5EF4-FFF2-40B4-BE49-F238E27FC236}">
                <a16:creationId xmlns:a16="http://schemas.microsoft.com/office/drawing/2014/main" id="{D6A73D29-B729-6632-28A6-36761A9CA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5582" r="66327"/>
          <a:stretch/>
        </p:blipFill>
        <p:spPr bwMode="auto">
          <a:xfrm>
            <a:off x="2445805" y="8735858"/>
            <a:ext cx="981038" cy="9759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8604EB-37A7-FC67-2AB6-30EAE31BA181}"/>
              </a:ext>
            </a:extLst>
          </p:cNvPr>
          <p:cNvSpPr txBox="1"/>
          <p:nvPr/>
        </p:nvSpPr>
        <p:spPr>
          <a:xfrm>
            <a:off x="10991628" y="9787235"/>
            <a:ext cx="1620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 Go</a:t>
            </a:r>
            <a:endParaRPr lang="bg-BG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C149D-DDC8-4D1A-B05B-FED966EEC6B9}"/>
              </a:ext>
            </a:extLst>
          </p:cNvPr>
          <p:cNvSpPr txBox="1"/>
          <p:nvPr/>
        </p:nvSpPr>
        <p:spPr>
          <a:xfrm>
            <a:off x="14999425" y="9787235"/>
            <a:ext cx="1620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Supabase</a:t>
            </a:r>
            <a:endParaRPr lang="bg-BG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D0E27-9F3D-14A7-14B8-F2CB9690F36B}"/>
              </a:ext>
            </a:extLst>
          </p:cNvPr>
          <p:cNvSpPr txBox="1"/>
          <p:nvPr/>
        </p:nvSpPr>
        <p:spPr>
          <a:xfrm>
            <a:off x="6365941" y="9787235"/>
            <a:ext cx="2023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AI API</a:t>
            </a:r>
            <a:endParaRPr lang="bg-BG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DF4FF3-ED3D-E388-5BE9-632C75E46E2A}"/>
              </a:ext>
            </a:extLst>
          </p:cNvPr>
          <p:cNvSpPr txBox="1"/>
          <p:nvPr/>
        </p:nvSpPr>
        <p:spPr>
          <a:xfrm>
            <a:off x="1903954" y="9787235"/>
            <a:ext cx="2064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Native</a:t>
            </a:r>
            <a:endParaRPr lang="bg-BG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A5ECD981-F6DA-D540-9057-83472AFD4FE9}"/>
              </a:ext>
            </a:extLst>
          </p:cNvPr>
          <p:cNvSpPr/>
          <p:nvPr/>
        </p:nvSpPr>
        <p:spPr>
          <a:xfrm>
            <a:off x="-312420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32543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6F993140-5ED4-BA7F-6FC8-CA2E38DF5971}"/>
              </a:ext>
            </a:extLst>
          </p:cNvPr>
          <p:cNvSpPr/>
          <p:nvPr/>
        </p:nvSpPr>
        <p:spPr>
          <a:xfrm>
            <a:off x="15784418" y="747275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051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F186DB50-AA98-C071-0426-0B5B9195435C}"/>
              </a:ext>
            </a:extLst>
          </p:cNvPr>
          <p:cNvSpPr txBox="1"/>
          <p:nvPr/>
        </p:nvSpPr>
        <p:spPr>
          <a:xfrm>
            <a:off x="18221325" y="852487"/>
            <a:ext cx="13906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решението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" descr="The learning pyramid infographic vector refers to the cone or rectangle  which students remember by 10">
            <a:extLst>
              <a:ext uri="{FF2B5EF4-FFF2-40B4-BE49-F238E27FC236}">
                <a16:creationId xmlns:a16="http://schemas.microsoft.com/office/drawing/2014/main" id="{B5CBAD84-9A20-EB41-4411-82BCE5DF8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25" y="2400300"/>
            <a:ext cx="11115675" cy="6253365"/>
          </a:xfrm>
          <a:prstGeom prst="roundRect">
            <a:avLst>
              <a:gd name="adj" fmla="val 297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338</Words>
  <Application>Microsoft Office PowerPoint</Application>
  <PresentationFormat>Custom</PresentationFormat>
  <Paragraphs>149</Paragraphs>
  <Slides>11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Aharoni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Anton Rizov</cp:lastModifiedBy>
  <cp:revision>39</cp:revision>
  <dcterms:created xsi:type="dcterms:W3CDTF">2006-08-16T00:00:00Z</dcterms:created>
  <dcterms:modified xsi:type="dcterms:W3CDTF">2024-03-16T00:20:12Z</dcterms:modified>
  <dc:identifier>DAF_NFRPGhY</dc:identifier>
</cp:coreProperties>
</file>